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329" r:id="rId4"/>
    <p:sldId id="330" r:id="rId5"/>
    <p:sldId id="368" r:id="rId6"/>
    <p:sldId id="369" r:id="rId7"/>
    <p:sldId id="370" r:id="rId8"/>
    <p:sldId id="371" r:id="rId9"/>
    <p:sldId id="372" r:id="rId10"/>
    <p:sldId id="310" r:id="rId11"/>
    <p:sldId id="321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07" r:id="rId21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5" autoAdjust="0"/>
    <p:restoredTop sz="94747" autoAdjust="0"/>
  </p:normalViewPr>
  <p:slideViewPr>
    <p:cSldViewPr>
      <p:cViewPr>
        <p:scale>
          <a:sx n="77" d="100"/>
          <a:sy n="77" d="100"/>
        </p:scale>
        <p:origin x="931" y="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3C11-54C1-403F-85FA-32F91EFE0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B0CCF-9CBB-4FAD-B09B-BC294AC92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29F-C904-43A1-9182-56D57E0C9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568E0-F404-44D8-B7C3-B7133A339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235C6-0CCD-4947-BCEA-147675450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61ECC-3D79-46D5-9D9E-9A62285A6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0FEF9-0104-4190-A153-A5162AC41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4495-83E9-43F3-99E6-202AAFA55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AE4C3-9E09-4C75-841C-F20C088D6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2DB28-309F-49DE-814C-9EF038463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EF6FE-420A-4868-A353-BAEA342A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88666-F843-47B5-A8B9-3EC0B55E0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5BA87AA-B692-40C3-A71B-DA5672608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img513.imageshack.us/img513/4238/london2005vl5.jpg&amp;imgrefurl=http://forum.bgdcafe.com/lofiversion/index.php/t33937.html&amp;h=300&amp;w=400&amp;sz=23&amp;hl=sr&amp;start=3&amp;tbnid=1s-fpgl0tR_0AM:&amp;tbnh=93&amp;tbnw=124&amp;prev=/images?q=London&amp;gbv=2&amp;hl=sr&amp;sa=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95400"/>
            <a:ext cx="8458200" cy="2305050"/>
          </a:xfrm>
        </p:spPr>
        <p:txBody>
          <a:bodyPr/>
          <a:lstStyle/>
          <a:p>
            <a:pPr eaLnBrk="1" hangingPunct="1"/>
            <a:r>
              <a:rPr lang="en-US" sz="3600" smtClean="0"/>
              <a:t>Заклетве и кодекси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876800"/>
            <a:ext cx="6400800" cy="121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Проф. Др Владимир Јањић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психијатар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</p:spTree>
  </p:cSld>
  <p:clrMapOvr>
    <a:masterClrMapping/>
  </p:clrMapOvr>
  <p:transition advTm="5757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Кодекс медицинске етике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Писани документ којим се јасно прецизирају етичка начела и обавезе здравствених радника</a:t>
            </a:r>
          </a:p>
        </p:txBody>
      </p:sp>
    </p:spTree>
  </p:cSld>
  <p:clrMapOvr>
    <a:masterClrMapping/>
  </p:clrMapOvr>
  <p:transition advTm="5951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5554663" cy="1143000"/>
          </a:xfrm>
        </p:spPr>
        <p:txBody>
          <a:bodyPr/>
          <a:lstStyle/>
          <a:p>
            <a:pPr algn="l" eaLnBrk="1" hangingPunct="1"/>
            <a:r>
              <a:rPr lang="en-US" sz="3200" i="1" smtClean="0"/>
              <a:t>Интернационални кодекс </a:t>
            </a:r>
            <a:r>
              <a:rPr lang="sr-Latn-CS" sz="3200" i="1" smtClean="0"/>
              <a:t/>
            </a:r>
            <a:br>
              <a:rPr lang="sr-Latn-CS" sz="3200" i="1" smtClean="0"/>
            </a:br>
            <a:r>
              <a:rPr lang="en-US" sz="3200" i="1" smtClean="0"/>
              <a:t>медицинске етике</a:t>
            </a:r>
            <a:r>
              <a:rPr lang="sr-Latn-CS" sz="3200" i="1" smtClean="0"/>
              <a:t>, </a:t>
            </a:r>
            <a:r>
              <a:rPr lang="sr-Latn-CS" sz="2400" i="1" smtClean="0"/>
              <a:t>1949. год.</a:t>
            </a:r>
            <a:endParaRPr lang="en-US" sz="2400" i="1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01788"/>
            <a:ext cx="8229600" cy="5256212"/>
          </a:xfrm>
        </p:spPr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r>
              <a:rPr lang="sr-Latn-CS" sz="2800" smtClean="0"/>
              <a:t>Усвојен је на Т</a:t>
            </a:r>
            <a:r>
              <a:rPr lang="en-US" sz="2800" smtClean="0"/>
              <a:t>ре</a:t>
            </a:r>
            <a:r>
              <a:rPr lang="sr-Latn-CS" sz="2800" smtClean="0"/>
              <a:t>ћој</a:t>
            </a:r>
            <a:r>
              <a:rPr lang="en-US" sz="2800" smtClean="0"/>
              <a:t> генералн</a:t>
            </a:r>
            <a:r>
              <a:rPr lang="sr-Latn-CS" sz="2800" smtClean="0"/>
              <a:t>ој</a:t>
            </a:r>
            <a:r>
              <a:rPr lang="en-US" sz="2800" smtClean="0"/>
              <a:t> скупштин</a:t>
            </a:r>
            <a:r>
              <a:rPr lang="sr-Latn-CS" sz="2800" smtClean="0"/>
              <a:t>и</a:t>
            </a:r>
            <a:r>
              <a:rPr lang="en-US" sz="2800" smtClean="0"/>
              <a:t> Светског </a:t>
            </a:r>
            <a:r>
              <a:rPr lang="sr-Latn-CS" sz="2800" smtClean="0"/>
              <a:t>лекарског</a:t>
            </a:r>
            <a:r>
              <a:rPr lang="en-US" sz="2800" smtClean="0"/>
              <a:t> друштва у Лондону</a:t>
            </a:r>
            <a:r>
              <a:rPr lang="sr-Latn-CS" sz="2800" smtClean="0"/>
              <a:t> 1949. године</a:t>
            </a:r>
            <a:r>
              <a:rPr lang="en-US" sz="2800" smtClean="0"/>
              <a:t> </a:t>
            </a:r>
            <a:endParaRPr lang="sr-Latn-CS" sz="2800" smtClean="0"/>
          </a:p>
          <a:p>
            <a:pPr eaLnBrk="1" hangingPunct="1"/>
            <a:r>
              <a:rPr lang="sr-Latn-CS" sz="2800" smtClean="0"/>
              <a:t>Допуне: 22. Скупштина у Сиднеју</a:t>
            </a:r>
            <a:r>
              <a:rPr lang="en-US" sz="2800" smtClean="0"/>
              <a:t> /</a:t>
            </a:r>
            <a:r>
              <a:rPr lang="sr-Latn-CS" sz="2800" smtClean="0"/>
              <a:t>1968.</a:t>
            </a:r>
            <a:r>
              <a:rPr lang="en-US" sz="2800" smtClean="0"/>
              <a:t>/</a:t>
            </a:r>
            <a:r>
              <a:rPr lang="sr-Latn-CS" sz="2800" smtClean="0"/>
              <a:t>, 35.Скупштина удружења у Венецији </a:t>
            </a:r>
            <a:r>
              <a:rPr lang="en-US" sz="2800" smtClean="0"/>
              <a:t>/</a:t>
            </a:r>
            <a:r>
              <a:rPr lang="sr-Latn-CS" sz="2800" smtClean="0"/>
              <a:t>1983.</a:t>
            </a:r>
            <a:r>
              <a:rPr lang="en-US" sz="2800" smtClean="0"/>
              <a:t>/</a:t>
            </a:r>
            <a:endParaRPr lang="sr-Latn-CS" sz="2800" smtClean="0"/>
          </a:p>
          <a:p>
            <a:pPr eaLnBrk="1" hangingPunct="1"/>
            <a:endParaRPr lang="sr-Latn-CS" sz="2800" smtClean="0"/>
          </a:p>
        </p:txBody>
      </p:sp>
      <p:pic>
        <p:nvPicPr>
          <p:cNvPr id="12292" name="Picture 4" descr="london2005vl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32588" y="188913"/>
            <a:ext cx="2195512" cy="164623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96275" y="6113463"/>
            <a:ext cx="3111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sr-Latn-CS"/>
              <a:t>1</a:t>
            </a:r>
            <a:endParaRPr lang="sr-Cyrl-C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8656638" y="65088"/>
            <a:ext cx="3111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</p:spTree>
  </p:cSld>
  <p:clrMapOvr>
    <a:masterClrMapping/>
  </p:clrMapOvr>
  <p:transition advTm="1944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 обављању свог позива фармацеути су самостални и независни, а за свој рад одговорни су пред самим собом, својом професијом и друштвом</a:t>
            </a:r>
            <a:endParaRPr lang="en-US" smtClean="0"/>
          </a:p>
        </p:txBody>
      </p:sp>
    </p:spTree>
  </p:cSld>
  <p:clrMapOvr>
    <a:masterClrMapping/>
  </p:clrMapOvr>
  <p:transition advTm="2845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ru-RU" smtClean="0"/>
              <a:t>Етички кодекс фармацеута Србије је обавезујући за све фармацеуте који раде на непосредним пословима здравствене заштите обављајући фармацеутску здравствену делатност.</a:t>
            </a:r>
            <a:endParaRPr lang="en-US" smtClean="0"/>
          </a:p>
        </p:txBody>
      </p:sp>
    </p:spTree>
  </p:cSld>
  <p:clrMapOvr>
    <a:masterClrMapping/>
  </p:clrMapOvr>
  <p:transition advTm="3330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731838"/>
            <a:ext cx="8382000" cy="4525962"/>
          </a:xfrm>
        </p:spPr>
        <p:txBody>
          <a:bodyPr/>
          <a:lstStyle/>
          <a:p>
            <a:r>
              <a:rPr lang="ru-RU" smtClean="0"/>
              <a:t>Структуру Кодекса чини следеће: </a:t>
            </a:r>
          </a:p>
          <a:p>
            <a:endParaRPr lang="ru-RU" sz="1000" b="1" smtClean="0"/>
          </a:p>
          <a:p>
            <a:r>
              <a:rPr lang="ru-RU" sz="2400" b="1" smtClean="0"/>
              <a:t>Принципи</a:t>
            </a:r>
            <a:r>
              <a:rPr lang="ru-RU" sz="2400" smtClean="0"/>
              <a:t> - чине темељ Кодекса и обухватају исказане моралне принципе, фундаментална морална начела и моралне вредности који су применљиви у здравству, а ради успостављања етичког понашања чланова Коморе. </a:t>
            </a:r>
          </a:p>
          <a:p>
            <a:endParaRPr lang="ru-RU" sz="2400" smtClean="0"/>
          </a:p>
          <a:p>
            <a:r>
              <a:rPr lang="ru-RU" sz="2400" b="1" smtClean="0"/>
              <a:t>Дужности</a:t>
            </a:r>
            <a:r>
              <a:rPr lang="ru-RU" sz="2400" smtClean="0"/>
              <a:t> – детаљније упућују фармацеуте у стандарде професионалног понашања које они морају да прихвате и поштују у обављању професије здравственог радника. </a:t>
            </a:r>
            <a:endParaRPr lang="en-US" sz="2400" smtClean="0"/>
          </a:p>
        </p:txBody>
      </p:sp>
    </p:spTree>
  </p:cSld>
  <p:clrMapOvr>
    <a:masterClrMapping/>
  </p:clrMapOvr>
  <p:transition advTm="3935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4525963"/>
          </a:xfrm>
        </p:spPr>
        <p:txBody>
          <a:bodyPr/>
          <a:lstStyle/>
          <a:p>
            <a:r>
              <a:rPr lang="ru-RU" sz="2800" smtClean="0"/>
              <a:t>ПРВИ принцип: </a:t>
            </a:r>
            <a:endParaRPr lang="ru-RU" sz="1000" smtClean="0"/>
          </a:p>
          <a:p>
            <a:r>
              <a:rPr lang="ru-RU" sz="2800" b="1" smtClean="0"/>
              <a:t>Фармацеут поставља здравље, сигурност и добробит пацијента у центар своје професионалне пажње</a:t>
            </a:r>
          </a:p>
          <a:p>
            <a:endParaRPr lang="ru-RU" sz="2000" b="1" smtClean="0"/>
          </a:p>
          <a:p>
            <a:r>
              <a:rPr lang="ru-RU" sz="2800" smtClean="0"/>
              <a:t>ДРУГИ принцип:</a:t>
            </a:r>
          </a:p>
          <a:p>
            <a:r>
              <a:rPr lang="ru-RU" sz="2800" b="1" smtClean="0"/>
              <a:t> Фармацеут изграђује професионални однос са сваким пацијентом </a:t>
            </a:r>
          </a:p>
          <a:p>
            <a:endParaRPr lang="ru-RU" sz="2000" b="1" smtClean="0"/>
          </a:p>
          <a:p>
            <a:r>
              <a:rPr lang="ru-RU" sz="2800" smtClean="0"/>
              <a:t>ТРЕЋИ принцип </a:t>
            </a:r>
          </a:p>
          <a:p>
            <a:r>
              <a:rPr lang="ru-RU" sz="2800" b="1" smtClean="0"/>
              <a:t>Фармацеут уважава интегритет, потребе пацијента и његово достојанство </a:t>
            </a:r>
          </a:p>
          <a:p>
            <a:endParaRPr lang="en-US" sz="2800" b="1" smtClean="0"/>
          </a:p>
        </p:txBody>
      </p:sp>
    </p:spTree>
  </p:cSld>
  <p:clrMapOvr>
    <a:masterClrMapping/>
  </p:clrMapOvr>
  <p:transition advTm="10162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r>
              <a:rPr lang="ru-RU" sz="2600" smtClean="0"/>
              <a:t>ЧЕТВРТИ принцип </a:t>
            </a:r>
          </a:p>
          <a:p>
            <a:r>
              <a:rPr lang="ru-RU" sz="2600" b="1" smtClean="0"/>
              <a:t>Фармацеут поштује право поверљивости и приватности у здравству</a:t>
            </a:r>
          </a:p>
          <a:p>
            <a:endParaRPr lang="ru-RU" sz="1800" b="1" smtClean="0"/>
          </a:p>
          <a:p>
            <a:r>
              <a:rPr lang="ru-RU" sz="2600" smtClean="0"/>
              <a:t>ПЕТИ принцип </a:t>
            </a:r>
          </a:p>
          <a:p>
            <a:r>
              <a:rPr lang="ru-RU" sz="2600" b="1" smtClean="0"/>
              <a:t>Фармацеут поштује права пацијената на добијање одговарајуће фармацеутске здравствене заштите и омогућава испуњење ових права </a:t>
            </a:r>
          </a:p>
          <a:p>
            <a:endParaRPr lang="ru-RU" sz="1800" b="1" smtClean="0"/>
          </a:p>
          <a:p>
            <a:r>
              <a:rPr lang="ru-RU" sz="2600" smtClean="0"/>
              <a:t>ШЕСТИ принцип </a:t>
            </a:r>
          </a:p>
          <a:p>
            <a:r>
              <a:rPr lang="ru-RU" sz="2600" b="1" smtClean="0"/>
              <a:t>Фармацеут пружа стручне савете и препоруке у професионалном раду уважавајући етичке принципе аутономије и информисане сагласности</a:t>
            </a:r>
            <a:endParaRPr lang="en-US" sz="2600" b="1" smtClean="0"/>
          </a:p>
        </p:txBody>
      </p:sp>
    </p:spTree>
  </p:cSld>
  <p:clrMapOvr>
    <a:masterClrMapping/>
  </p:clrMapOvr>
  <p:transition advTm="8841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r>
              <a:rPr lang="en-US" sz="2600" smtClean="0"/>
              <a:t>СЕДМИ принцип </a:t>
            </a:r>
          </a:p>
          <a:p>
            <a:r>
              <a:rPr lang="ru-RU" sz="2600" b="1" smtClean="0"/>
              <a:t>Фармацеут поштује законске прописе, придржава се високих професионалних стандарда и истиче достојанство и часност свог позива </a:t>
            </a:r>
            <a:endParaRPr lang="ru-RU" sz="2600" smtClean="0"/>
          </a:p>
          <a:p>
            <a:r>
              <a:rPr lang="en-US" sz="2600" smtClean="0"/>
              <a:t>ОСМИ принцип</a:t>
            </a:r>
            <a:r>
              <a:rPr lang="en-US" sz="2600" b="1" smtClean="0"/>
              <a:t> </a:t>
            </a:r>
            <a:endParaRPr lang="en-US" sz="2600" smtClean="0"/>
          </a:p>
          <a:p>
            <a:r>
              <a:rPr lang="ru-RU" sz="2600" b="1" smtClean="0"/>
              <a:t>Фармацеут континуирано настоји да обогати своје знање и ниво стручне оспособљености</a:t>
            </a:r>
            <a:endParaRPr lang="en-US" sz="2600" b="1" smtClean="0"/>
          </a:p>
          <a:p>
            <a:endParaRPr lang="ru-RU" sz="900" b="1" smtClean="0"/>
          </a:p>
          <a:p>
            <a:r>
              <a:rPr lang="en-US" sz="2600" smtClean="0"/>
              <a:t>ДЕВЕТИ принцип </a:t>
            </a:r>
          </a:p>
          <a:p>
            <a:r>
              <a:rPr lang="ru-RU" sz="2600" b="1" smtClean="0"/>
              <a:t>Фармацеут сарађује са својим колегама и другим здравственим радницима у циљу постизања максималних резултата у обављању фармацеутске здравствене делатности </a:t>
            </a:r>
            <a:endParaRPr lang="en-US" sz="2600" b="1" smtClean="0"/>
          </a:p>
        </p:txBody>
      </p:sp>
    </p:spTree>
  </p:cSld>
  <p:clrMapOvr>
    <a:masterClrMapping/>
  </p:clrMapOvr>
  <p:transition advTm="8703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/>
          <a:lstStyle/>
          <a:p>
            <a:r>
              <a:rPr lang="en-US" sz="2500" smtClean="0"/>
              <a:t>ДЕСЕТИ принцип </a:t>
            </a:r>
          </a:p>
          <a:p>
            <a:r>
              <a:rPr lang="ru-RU" sz="2500" b="1" smtClean="0"/>
              <a:t>Фармацеут доприноси систему здравствене заштите и излази у сусрет потребама друштва </a:t>
            </a:r>
            <a:endParaRPr lang="en-US" sz="2500" b="1" smtClean="0"/>
          </a:p>
          <a:p>
            <a:endParaRPr lang="en-US" sz="1000" b="1" smtClean="0"/>
          </a:p>
          <a:p>
            <a:r>
              <a:rPr lang="en-US" sz="2500" smtClean="0"/>
              <a:t>ЈЕДАНАЕСТИ принцип </a:t>
            </a:r>
          </a:p>
          <a:p>
            <a:r>
              <a:rPr lang="ru-RU" sz="2500" b="1" smtClean="0"/>
              <a:t>Фармацеут активно учествује у испитивањима лекова и медицинских средстава </a:t>
            </a:r>
            <a:endParaRPr lang="en-US" sz="2500" b="1" smtClean="0"/>
          </a:p>
          <a:p>
            <a:endParaRPr lang="ru-RU" sz="1000" b="1" smtClean="0"/>
          </a:p>
          <a:p>
            <a:r>
              <a:rPr lang="en-US" sz="2500" smtClean="0"/>
              <a:t>ДВАНАЕСТИ принцип </a:t>
            </a:r>
          </a:p>
          <a:p>
            <a:r>
              <a:rPr lang="ru-RU" sz="2500" b="1" smtClean="0"/>
              <a:t>Фармацеут не учествује, нити подржава рекламне кампање лекова и/или медицинских средстава, које нису у складу са законским прописима и служе ширењу информација које доводе општу јавност у заблуду </a:t>
            </a:r>
            <a:endParaRPr lang="en-US" sz="2500" b="1" smtClean="0"/>
          </a:p>
        </p:txBody>
      </p:sp>
    </p:spTree>
  </p:cSld>
  <p:clrMapOvr>
    <a:masterClrMapping/>
  </p:clrMapOvr>
  <p:transition advTm="10432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ТРИНАЕСТИ принцип </a:t>
            </a:r>
          </a:p>
          <a:p>
            <a:r>
              <a:rPr lang="ru-RU" sz="2800" b="1" smtClean="0"/>
              <a:t>Фармацеут у границама своје стручне оспособљености комуницира са медијима у циљу пружања објективних и веродостојних информација и сноси одговорност за јавне наступе. </a:t>
            </a:r>
            <a:endParaRPr lang="en-US" sz="2800" smtClean="0"/>
          </a:p>
        </p:txBody>
      </p:sp>
    </p:spTree>
  </p:cSld>
  <p:clrMapOvr>
    <a:masterClrMapping/>
  </p:clrMapOvr>
  <p:transition advTm="9926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Историјски развој  медицинских заклетви и </a:t>
            </a: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етичких </a:t>
            </a:r>
            <a:r>
              <a:rPr lang="sr-Cyrl-C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кодекса</a:t>
            </a:r>
            <a:r>
              <a:rPr lang="sr-Cyrl-CS" sz="400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Медицинска професија је вештина која почива на два камена темељца</a:t>
            </a:r>
            <a:r>
              <a:rPr lang="sr-Latn-CS" smtClean="0"/>
              <a:t>:</a:t>
            </a:r>
          </a:p>
          <a:p>
            <a:pPr lvl="1" eaLnBrk="1" hangingPunct="1"/>
            <a:r>
              <a:rPr lang="sr-Cyrl-CS" u="sng" smtClean="0"/>
              <a:t>Висока стручност и овладавање медицинском науком</a:t>
            </a:r>
          </a:p>
          <a:p>
            <a:pPr lvl="1" eaLnBrk="1" hangingPunct="1"/>
            <a:r>
              <a:rPr lang="sr-Cyrl-CS" u="sng" smtClean="0"/>
              <a:t>Начела хуманости и висока етичност која краси здравствену науку</a:t>
            </a:r>
          </a:p>
        </p:txBody>
      </p:sp>
    </p:spTree>
  </p:cSld>
  <p:clrMapOvr>
    <a:masterClrMapping/>
  </p:clrMapOvr>
  <p:transition advTm="4334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Закључак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Остаје да закључимо да савремена медицинска етика са својим принципима посматра пацијента искључиво у контексту људских права.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Основни морални принцип је принцип поштовања права и достојанства човека.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Нови модел односа између лекара фармацеута и пацијента има информативни и саветодавни облик заштите, при чему је примарно поштовање аутономије, односно самоодлучивање информисаног пацијента.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</p:spTree>
  </p:cSld>
  <p:clrMapOvr>
    <a:masterClrMapping/>
  </p:clrMapOvr>
  <p:transition advTm="4330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Увод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Ети</a:t>
            </a:r>
            <a:r>
              <a:rPr lang="sr-Latn-CS" smtClean="0"/>
              <a:t>чке темеље лекарског рада је поставио </a:t>
            </a:r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endParaRPr lang="sr-Latn-CS" smtClean="0"/>
          </a:p>
          <a:p>
            <a:pPr eaLnBrk="1" hangingPunct="1">
              <a:buFontTx/>
              <a:buNone/>
            </a:pPr>
            <a:endParaRPr lang="sr-Latn-CS" smtClean="0"/>
          </a:p>
          <a:p>
            <a:pPr eaLnBrk="1" hangingPunct="1">
              <a:buFontTx/>
              <a:buNone/>
            </a:pPr>
            <a:endParaRPr lang="sr-Latn-C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 advTm="791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ХИПОКРАТ</a:t>
            </a:r>
            <a:r>
              <a:rPr lang="en-US" smtClean="0"/>
              <a:t> (</a:t>
            </a:r>
            <a:r>
              <a:rPr lang="hr-HR" smtClean="0"/>
              <a:t>460-377 пне)</a:t>
            </a:r>
            <a:endParaRPr lang="sr-Cyrl-CS" smtClean="0"/>
          </a:p>
        </p:txBody>
      </p:sp>
    </p:spTree>
  </p:cSld>
  <p:clrMapOvr>
    <a:masterClrMapping/>
  </p:clrMapOvr>
  <p:transition advTm="615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sr-Cyrl-CS" sz="320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ХИПОКРАТОВА ЗАКЛЕТВА</a:t>
            </a:r>
            <a:endParaRPr lang="en-US" sz="320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8313" y="1312863"/>
            <a:ext cx="8351837" cy="5016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000"/>
              <a:t>- Почетак развоја медицинске етике везује се за Хипократа (460-377 пне.) и заклетву која носи његово име.</a:t>
            </a:r>
          </a:p>
          <a:p>
            <a:endParaRPr lang="ru-RU" sz="2000"/>
          </a:p>
          <a:p>
            <a:pPr>
              <a:buFontTx/>
              <a:buChar char="-"/>
            </a:pPr>
            <a:r>
              <a:rPr lang="ru-RU" sz="2000"/>
              <a:t>Као кодекс етичког понашања, обавезивала је само припаднике једне од више медицинских школа.</a:t>
            </a:r>
          </a:p>
          <a:p>
            <a:pPr>
              <a:buFontTx/>
              <a:buChar char="-"/>
            </a:pPr>
            <a:endParaRPr lang="ru-RU" sz="2000"/>
          </a:p>
          <a:p>
            <a:pPr>
              <a:buFontTx/>
              <a:buChar char="-"/>
            </a:pPr>
            <a:r>
              <a:rPr lang="ru-RU" sz="2000"/>
              <a:t>Хипократова традиција имала је дисконтинуиран развој:</a:t>
            </a:r>
          </a:p>
          <a:p>
            <a:endParaRPr lang="ru-RU" sz="1000"/>
          </a:p>
          <a:p>
            <a:pPr lvl="2">
              <a:buFontTx/>
              <a:buChar char="-"/>
            </a:pPr>
            <a:r>
              <a:rPr lang="ru-RU" sz="2000"/>
              <a:t> заборављена столећима</a:t>
            </a:r>
          </a:p>
          <a:p>
            <a:pPr lvl="2">
              <a:buFontTx/>
              <a:buChar char="-"/>
            </a:pPr>
            <a:r>
              <a:rPr lang="ru-RU" sz="2000"/>
              <a:t> Арабљани је обновли у </a:t>
            </a:r>
            <a:r>
              <a:rPr lang="sr-Latn-CS" sz="2000"/>
              <a:t>XI </a:t>
            </a:r>
            <a:r>
              <a:rPr lang="sr-Cyrl-CS" sz="2000"/>
              <a:t>веку</a:t>
            </a:r>
          </a:p>
          <a:p>
            <a:pPr lvl="2">
              <a:buFontTx/>
              <a:buChar char="-"/>
            </a:pPr>
            <a:r>
              <a:rPr lang="sr-Cyrl-CS" sz="2000"/>
              <a:t> Роџер </a:t>
            </a:r>
            <a:r>
              <a:rPr lang="sr-Latn-CS" sz="2000"/>
              <a:t>II </a:t>
            </a:r>
            <a:r>
              <a:rPr lang="sr-Cyrl-CS" sz="2000"/>
              <a:t>и Фредерик </a:t>
            </a:r>
            <a:r>
              <a:rPr lang="sr-Latn-CS" sz="2000"/>
              <a:t>II </a:t>
            </a:r>
            <a:r>
              <a:rPr lang="sr-Cyrl-CS" sz="2000"/>
              <a:t>(средњи век) – контрола лекара</a:t>
            </a:r>
          </a:p>
          <a:p>
            <a:pPr lvl="2">
              <a:buFontTx/>
              <a:buChar char="-"/>
            </a:pPr>
            <a:r>
              <a:rPr lang="sr-Cyrl-CS" sz="2000"/>
              <a:t> Католичка црква – утицај на кодекс лекара (абортус...)</a:t>
            </a:r>
          </a:p>
          <a:p>
            <a:pPr lvl="2">
              <a:buFontTx/>
              <a:buChar char="-"/>
            </a:pPr>
            <a:r>
              <a:rPr lang="sr-Cyrl-CS" sz="2000"/>
              <a:t> Добија на значају тек у </a:t>
            </a:r>
            <a:r>
              <a:rPr lang="sr-Latn-CS" sz="2000"/>
              <a:t>XIX </a:t>
            </a:r>
            <a:r>
              <a:rPr lang="sr-Cyrl-CS" sz="2000"/>
              <a:t>веку</a:t>
            </a:r>
          </a:p>
          <a:p>
            <a:pPr lvl="2">
              <a:buFontTx/>
              <a:buChar char="-"/>
            </a:pPr>
            <a:r>
              <a:rPr lang="sr-Cyrl-CS" sz="2000"/>
              <a:t> Женевска декларација – модерна верзија заклетве</a:t>
            </a:r>
            <a:endParaRPr lang="ru-RU" sz="2000"/>
          </a:p>
          <a:p>
            <a:endParaRPr lang="ru-RU" sz="2000"/>
          </a:p>
          <a:p>
            <a:endParaRPr lang="ru-RU" sz="2000"/>
          </a:p>
        </p:txBody>
      </p:sp>
    </p:spTree>
  </p:cSld>
  <p:clrMapOvr>
    <a:masterClrMapping/>
  </p:clrMapOvr>
  <p:transition advTm="14323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sr-Cyrl-CS" sz="320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ХИПОКРАТОВА ЗАКЛЕТВА</a:t>
            </a:r>
            <a:endParaRPr lang="en-US" sz="320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68313" y="908050"/>
            <a:ext cx="8351837" cy="600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000"/>
              <a:t>Кунем се Аполоном лекаром, Асклепијем, Хигејом, и Панакејом, и за сведоке узимам све богове, и све богиње, да ћу се у складу са својим способностима и својим расуђивањем држати ове Заклетве.</a:t>
            </a:r>
            <a:endParaRPr lang="en-US" sz="2000"/>
          </a:p>
          <a:p>
            <a:endParaRPr lang="ru-RU" sz="800"/>
          </a:p>
          <a:p>
            <a:r>
              <a:rPr lang="ru-RU" sz="2000"/>
              <a:t>Да ћу сматрати драгим као родитеља оног који ме је научио овој уметности; да ћу живети у слози са њим и, уколико је то потребно, делити своја добра са њим; да ћу његову децу гледати као своју браћу, да ћу их, уколико то зажеле, подучити овој уметности без наплате или писане обавезе, да ћу поделити са својим синовима, синовима учитеља и ученицима који су се уписали и прихватили правила професије, али само са њима, правила и инструкције.</a:t>
            </a:r>
            <a:endParaRPr lang="en-US" sz="2000"/>
          </a:p>
          <a:p>
            <a:endParaRPr lang="ru-RU" sz="800"/>
          </a:p>
          <a:p>
            <a:r>
              <a:rPr lang="ru-RU" sz="2000"/>
              <a:t>Преписиваћу лечење на добробит својих пацијената у складу са мојим способностима и мојим расуђивањем и никада никоме нећу нанети зло.</a:t>
            </a:r>
          </a:p>
          <a:p>
            <a:endParaRPr lang="ru-RU" sz="800"/>
          </a:p>
          <a:p>
            <a:r>
              <a:rPr lang="ru-RU" sz="2000"/>
              <a:t>Никоме нећу, чак и ако ме замоли, преписати смртоносан отров нити ћу му дати савет који може проузроковати његову смрт.</a:t>
            </a:r>
          </a:p>
          <a:p>
            <a:endParaRPr lang="ru-RU" sz="800"/>
          </a:p>
          <a:p>
            <a:r>
              <a:rPr lang="ru-RU" sz="2000"/>
              <a:t>Нити ћу дати жени средство за побачај.</a:t>
            </a:r>
          </a:p>
          <a:p>
            <a:endParaRPr lang="ru-RU" sz="2000"/>
          </a:p>
        </p:txBody>
      </p:sp>
    </p:spTree>
  </p:cSld>
  <p:clrMapOvr>
    <a:masterClrMapping/>
  </p:clrMapOvr>
  <p:transition advTm="17607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sr-Cyrl-CS" sz="320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ХИПОКРАТОВА ЗАКЛЕТВА</a:t>
            </a:r>
            <a:endParaRPr lang="en-US" sz="320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8313" y="1341438"/>
            <a:ext cx="8351837" cy="5078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000"/>
              <a:t>Одржаћу чистоту мог живота и мог умећа.</a:t>
            </a:r>
          </a:p>
          <a:p>
            <a:endParaRPr lang="ru-RU" sz="800"/>
          </a:p>
          <a:p>
            <a:r>
              <a:rPr lang="ru-RU" sz="2000"/>
              <a:t>Нећу оперисати код камена, чак и ако је болест очигледна код пацијента; оставићу ову операцију специјалистима тог умећа.</a:t>
            </a:r>
          </a:p>
          <a:p>
            <a:endParaRPr lang="ru-RU" sz="800"/>
          </a:p>
          <a:p>
            <a:r>
              <a:rPr lang="ru-RU" sz="2000"/>
              <a:t>У коју год кућу да уђем, ући ћу само за добробит мојих пацијената, држећи се подаље од било каквог намерног недела и од завођења жена и мушкараца зарад љубавних задовољстава, било да су слободни или робови.</a:t>
            </a:r>
          </a:p>
          <a:p>
            <a:endParaRPr lang="ru-RU" sz="800"/>
          </a:p>
          <a:p>
            <a:r>
              <a:rPr lang="ru-RU" sz="2000"/>
              <a:t>Све што сазнам приликом вршења моје професије или свакодневног пословања са људима, а што не треба ширити даље, чуваћу као тајну и никада нећу открити.</a:t>
            </a:r>
          </a:p>
          <a:p>
            <a:endParaRPr lang="ru-RU" sz="800"/>
          </a:p>
          <a:p>
            <a:r>
              <a:rPr lang="ru-RU" sz="2000"/>
              <a:t>Уколико се верно држим ове заклетве, нека уживам у мом животу и пракси моје уметности, поштован од стране свих људи за сва времена; али уколико застраним са ње или је прекршим, нека ме све супротно задеси.</a:t>
            </a:r>
          </a:p>
        </p:txBody>
      </p:sp>
    </p:spTree>
  </p:cSld>
  <p:clrMapOvr>
    <a:masterClrMapping/>
  </p:clrMapOvr>
  <p:transition advTm="10204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sr-Cyrl-CS" sz="320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ХИПОКРАТОВА ЗАКЛЕТВА</a:t>
            </a:r>
            <a:endParaRPr lang="en-US" sz="320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8313" y="1268413"/>
            <a:ext cx="8351837" cy="4710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000"/>
              <a:t>ОСНОВНИ ЕТИЧКИ ПРИНЦИПИ:</a:t>
            </a:r>
          </a:p>
          <a:p>
            <a:endParaRPr lang="ru-RU" sz="2000"/>
          </a:p>
          <a:p>
            <a:r>
              <a:rPr lang="ru-RU" sz="2000" b="1"/>
              <a:t>1. Принцип добротворности (хуманости)</a:t>
            </a:r>
            <a:r>
              <a:rPr lang="ru-RU" sz="2000"/>
              <a:t> – љубав према пацијенту, спремност да се пружи помоћ и да се штите интереси пацијента, као и преузимање одговорности за такво ангажовање.</a:t>
            </a:r>
          </a:p>
          <a:p>
            <a:endParaRPr lang="ru-RU" sz="2000"/>
          </a:p>
          <a:p>
            <a:r>
              <a:rPr lang="ru-RU" sz="2000" b="1"/>
              <a:t>2. Принцип праведности </a:t>
            </a:r>
            <a:r>
              <a:rPr lang="ru-RU" sz="2000"/>
              <a:t>– право на живот и здравље свих људи, уз забрану дискриминације по било ком основу.</a:t>
            </a:r>
          </a:p>
          <a:p>
            <a:endParaRPr lang="ru-RU" sz="2000"/>
          </a:p>
          <a:p>
            <a:r>
              <a:rPr lang="ru-RU" sz="2000" b="1"/>
              <a:t>3. Принцип поштовања личности пацијента</a:t>
            </a:r>
            <a:r>
              <a:rPr lang="ru-RU" sz="2000"/>
              <a:t> – право на избор лекара, избор лечења, информисани пристанак, заштита од тортуре, професионална тајна...</a:t>
            </a:r>
          </a:p>
          <a:p>
            <a:endParaRPr lang="ru-RU" sz="2000"/>
          </a:p>
          <a:p>
            <a:r>
              <a:rPr lang="ru-RU" sz="2000" b="1"/>
              <a:t>4. Принцип поштовања живота </a:t>
            </a:r>
            <a:r>
              <a:rPr lang="ru-RU" sz="2000"/>
              <a:t>– неприкосновено право човека на живот и принцип о забрани одузимања живота.</a:t>
            </a:r>
          </a:p>
        </p:txBody>
      </p:sp>
    </p:spTree>
  </p:cSld>
  <p:clrMapOvr>
    <a:masterClrMapping/>
  </p:clrMapOvr>
  <p:transition advTm="17381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ct val="0"/>
              </a:spcAft>
              <a:defRPr/>
            </a:pPr>
            <a:r>
              <a:rPr lang="sr-Cyrl-CS" sz="320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ЖЕНЕВСКА ДЕКЛАРАЦИЈА (1946)</a:t>
            </a:r>
            <a:endParaRPr lang="en-US" sz="320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8313" y="981075"/>
            <a:ext cx="8496300" cy="5816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solidFill>
                  <a:schemeClr val="tx1">
                    <a:lumMod val="50000"/>
                    <a:lumOff val="50000"/>
                  </a:schemeClr>
                </a:solidFill>
              </a:rPr>
              <a:t>У</a:t>
            </a:r>
            <a:r>
              <a:rPr lang="ru-RU" sz="2000"/>
              <a:t> часу када ступам међу чланове лекарске професије свечано обећавам да ћу свој живот ставити у службу хуманости.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rgbClr val="0070C0"/>
                </a:solidFill>
              </a:rPr>
              <a:t>П</a:t>
            </a:r>
            <a:r>
              <a:rPr lang="ru-RU" sz="2000">
                <a:solidFill>
                  <a:srgbClr val="1C1C1C"/>
                </a:solidFill>
              </a:rPr>
              <a:t>рема својим учитељима сачуваћу дужну захвалност и поштовање.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rgbClr val="FF0000"/>
                </a:solidFill>
              </a:rPr>
              <a:t>С</a:t>
            </a:r>
            <a:r>
              <a:rPr lang="ru-RU" sz="2000"/>
              <a:t>вој позив ћу обављати савесно и достојанствено.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rgbClr val="92D050"/>
                </a:solidFill>
              </a:rPr>
              <a:t>Н</a:t>
            </a:r>
            <a:r>
              <a:rPr lang="ru-RU" sz="2000"/>
              <a:t>ајвећа брига ће ми бити здравље мог болесника.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chemeClr val="bg2">
                    <a:lumMod val="50000"/>
                  </a:schemeClr>
                </a:solidFill>
              </a:rPr>
              <a:t>П</a:t>
            </a:r>
            <a:r>
              <a:rPr lang="ru-RU" sz="2000"/>
              <a:t>оштоваћу тајне онога ко ми се повери.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rgbClr val="7030A0"/>
                </a:solidFill>
              </a:rPr>
              <a:t>О</a:t>
            </a:r>
            <a:r>
              <a:rPr lang="ru-RU" sz="2000"/>
              <a:t>државаћу свим својим силама част и племените традиције лекарског звања.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</a:rPr>
              <a:t>М</a:t>
            </a:r>
            <a:r>
              <a:rPr lang="ru-RU" sz="2000"/>
              <a:t>оје колеге ће бити браћа.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rgbClr val="C00000"/>
                </a:solidFill>
              </a:rPr>
              <a:t>У</a:t>
            </a:r>
            <a:r>
              <a:rPr lang="ru-RU" sz="2000"/>
              <a:t> вршењу дужности према болеснику неће на мене утицати никакви обзири, вера, националност, раса, политичка или класна припадност.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chemeClr val="bg2">
                    <a:lumMod val="25000"/>
                  </a:schemeClr>
                </a:solidFill>
              </a:rPr>
              <a:t>А</a:t>
            </a:r>
            <a:r>
              <a:rPr lang="ru-RU" sz="2000"/>
              <a:t>псолутно ћу поштовати људски живот од самог почетка.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2000"/>
              <a:t> под претњом нећу попустити да се искористе моја медицинска знања, супротна законима хуманости.</a:t>
            </a:r>
          </a:p>
          <a:p>
            <a:pPr>
              <a:defRPr/>
            </a:pPr>
            <a:endParaRPr lang="ru-RU" sz="400"/>
          </a:p>
          <a:p>
            <a:pPr>
              <a:defRPr/>
            </a:pPr>
            <a:r>
              <a:rPr lang="ru-RU" sz="200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2000"/>
              <a:t>во обећавам свечано, слободно позивајући се на своју част.</a:t>
            </a:r>
          </a:p>
          <a:p>
            <a:pPr>
              <a:defRPr/>
            </a:pPr>
            <a:endParaRPr lang="ru-RU" sz="20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83333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2.0"/>
  <p:tag name="AS_VERSION" val="20.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1139</Words>
  <Application>Microsoft Office PowerPoint</Application>
  <PresentationFormat>Projekcija na ekranu (4:3)</PresentationFormat>
  <Paragraphs>131</Paragraphs>
  <Slides>20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3" baseType="lpstr">
      <vt:lpstr>Arial</vt:lpstr>
      <vt:lpstr>Comic Sans MS</vt:lpstr>
      <vt:lpstr>Default Design</vt:lpstr>
      <vt:lpstr>Заклетве и кодекси</vt:lpstr>
      <vt:lpstr>Историјски развој  медицинских заклетви и етичких кодекса </vt:lpstr>
      <vt:lpstr>Увод</vt:lpstr>
      <vt:lpstr>PowerPoint prezentacija</vt:lpstr>
      <vt:lpstr>ХИПОКРАТОВА ЗАКЛЕТВА</vt:lpstr>
      <vt:lpstr>ХИПОКРАТОВА ЗАКЛЕТВА</vt:lpstr>
      <vt:lpstr>ХИПОКРАТОВА ЗАКЛЕТВА</vt:lpstr>
      <vt:lpstr>ХИПОКРАТОВА ЗАКЛЕТВА</vt:lpstr>
      <vt:lpstr>ЖЕНЕВСКА ДЕКЛАРАЦИЈА (1946)</vt:lpstr>
      <vt:lpstr>Кодекс медицинске етике</vt:lpstr>
      <vt:lpstr>Интернационални кодекс  медицинске етике, 1949. год.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Закључак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Aleksandar Kocovic</cp:lastModifiedBy>
  <cp:revision>90</cp:revision>
  <cp:lastPrinted>1601-01-01T00:00:00Z</cp:lastPrinted>
  <dcterms:created xsi:type="dcterms:W3CDTF">2010-10-10T16:58:02Z</dcterms:created>
  <dcterms:modified xsi:type="dcterms:W3CDTF">2020-09-28T11:04:00Z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